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9"/>
  </p:notesMasterIdLst>
  <p:sldIdLst>
    <p:sldId id="281" r:id="rId2"/>
    <p:sldId id="276" r:id="rId3"/>
    <p:sldId id="284" r:id="rId4"/>
    <p:sldId id="287" r:id="rId5"/>
    <p:sldId id="289" r:id="rId6"/>
    <p:sldId id="290" r:id="rId7"/>
    <p:sldId id="286" r:id="rId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0F8"/>
    <a:srgbClr val="50555A"/>
    <a:srgbClr val="0569B9"/>
    <a:srgbClr val="001E69"/>
    <a:srgbClr val="823278"/>
    <a:srgbClr val="DC281E"/>
    <a:srgbClr val="FF641E"/>
    <a:srgbClr val="C8AA78"/>
    <a:srgbClr val="FFD200"/>
    <a:srgbClr val="D2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95799" autoAdjust="0"/>
  </p:normalViewPr>
  <p:slideViewPr>
    <p:cSldViewPr snapToGrid="0" showGuides="1">
      <p:cViewPr>
        <p:scale>
          <a:sx n="133" d="100"/>
          <a:sy n="133" d="100"/>
        </p:scale>
        <p:origin x="336" y="-192"/>
      </p:cViewPr>
      <p:guideLst/>
    </p:cSldViewPr>
  </p:slideViewPr>
  <p:outlineViewPr>
    <p:cViewPr>
      <p:scale>
        <a:sx n="33" d="100"/>
        <a:sy n="33" d="100"/>
      </p:scale>
      <p:origin x="0" y="-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-34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24744" y="4343400"/>
            <a:ext cx="4608512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8686800"/>
            <a:ext cx="835124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81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5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2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07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70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2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B24A36-FE4F-46DC-9398-209C4109B2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AACD">
                  <a:alpha val="90237"/>
                </a:srgbClr>
              </a:gs>
              <a:gs pos="60000">
                <a:srgbClr val="0569B9">
                  <a:alpha val="90158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2759301"/>
            <a:ext cx="10363200" cy="1470025"/>
          </a:xfrm>
        </p:spPr>
        <p:txBody>
          <a:bodyPr/>
          <a:lstStyle>
            <a:lvl1pPr algn="l">
              <a:lnSpc>
                <a:spcPts val="57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5747131"/>
            <a:ext cx="5616575" cy="76635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38E7908-5FE9-4B2C-AE7A-9702E8173F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85" y="458214"/>
            <a:ext cx="2612141" cy="7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2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E88513CD-452A-49A0-BC05-45BF303A54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C53B5-B454-4E9E-912B-2077F47070DE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6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1E9B81-C4D9-4F57-B976-664E04E563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AACD">
                  <a:alpha val="90237"/>
                </a:srgbClr>
              </a:gs>
              <a:gs pos="60000">
                <a:srgbClr val="0569B9">
                  <a:alpha val="90158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B2A62-B196-4B85-A992-54836274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2250" y="2809876"/>
            <a:ext cx="7096125" cy="2114550"/>
          </a:xfrm>
        </p:spPr>
        <p:txBody>
          <a:bodyPr/>
          <a:lstStyle>
            <a:lvl1pPr>
              <a:lnSpc>
                <a:spcPts val="3400"/>
              </a:lnSpc>
              <a:spcBef>
                <a:spcPts val="0"/>
              </a:spcBef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9862F-224F-4A76-9B4E-727E9147E84F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1A688F5-35A9-294F-B0FE-08BEE1A1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6740" y="6511066"/>
            <a:ext cx="290100" cy="191861"/>
          </a:xfrm>
        </p:spPr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836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7B2A62-B196-4B85-A992-54836274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2250" y="2809876"/>
            <a:ext cx="7096125" cy="2114550"/>
          </a:xfrm>
        </p:spPr>
        <p:txBody>
          <a:bodyPr/>
          <a:lstStyle>
            <a:lvl1pPr>
              <a:lnSpc>
                <a:spcPts val="3400"/>
              </a:lnSpc>
              <a:spcBef>
                <a:spcPts val="0"/>
              </a:spcBef>
              <a:defRPr sz="3000">
                <a:solidFill>
                  <a:srgbClr val="0569B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982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9C31A9-08D4-4D77-B37E-A5087A19A1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4" y="457200"/>
            <a:ext cx="5367600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188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819443-3862-421E-9D1F-C1C1E1F9A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4038600"/>
            <a:ext cx="5376863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523B7-0D31-4926-B6EA-01E28AD2E033}"/>
              </a:ext>
            </a:extLst>
          </p:cNvPr>
          <p:cNvCxnSpPr/>
          <p:nvPr userDrawn="1"/>
        </p:nvCxnSpPr>
        <p:spPr>
          <a:xfrm>
            <a:off x="6073698" y="457200"/>
            <a:ext cx="0" cy="4392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F507730-4B43-4F69-8959-C8C3C6C5B2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24614" y="457200"/>
            <a:ext cx="5367321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188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FF6C9C2-5549-4C12-A21F-41CD1B6350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35712" y="4038600"/>
            <a:ext cx="5303838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045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9C31A9-08D4-4D77-B37E-A5087A19A1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5" y="457200"/>
            <a:ext cx="3425825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188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819443-3862-421E-9D1F-C1C1E1F9A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4038600"/>
            <a:ext cx="3397250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523B7-0D31-4926-B6EA-01E28AD2E033}"/>
              </a:ext>
            </a:extLst>
          </p:cNvPr>
          <p:cNvCxnSpPr/>
          <p:nvPr userDrawn="1"/>
        </p:nvCxnSpPr>
        <p:spPr>
          <a:xfrm>
            <a:off x="4143375" y="457200"/>
            <a:ext cx="0" cy="4320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F507730-4B43-4F69-8959-C8C3C6C5B25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5149" y="457200"/>
            <a:ext cx="3425825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188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FF6C9C2-5549-4C12-A21F-41CD1B6350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5150" y="4038600"/>
            <a:ext cx="3397250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9BF4E4-BFB4-4F64-AED9-25DFB4841803}"/>
              </a:ext>
            </a:extLst>
          </p:cNvPr>
          <p:cNvCxnSpPr/>
          <p:nvPr userDrawn="1"/>
        </p:nvCxnSpPr>
        <p:spPr>
          <a:xfrm>
            <a:off x="8039100" y="457200"/>
            <a:ext cx="0" cy="42672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492E3B-9BE5-4B61-83C0-A34107DE1905}"/>
              </a:ext>
            </a:extLst>
          </p:cNvPr>
          <p:cNvCxnSpPr/>
          <p:nvPr userDrawn="1"/>
        </p:nvCxnSpPr>
        <p:spPr>
          <a:xfrm>
            <a:off x="8039099" y="457200"/>
            <a:ext cx="0" cy="4320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B7102AC-FA28-4F5A-9E72-AA9A2735594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70874" y="457200"/>
            <a:ext cx="3425825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188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C2453ED-5664-44F6-917B-4CFD0EA378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70874" y="4038600"/>
            <a:ext cx="3397250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6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9C31A9-08D4-4D77-B37E-A5087A19A1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26" y="457200"/>
            <a:ext cx="2435224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296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819443-3862-421E-9D1F-C1C1E1F9A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4038600"/>
            <a:ext cx="2449514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523B7-0D31-4926-B6EA-01E28AD2E033}"/>
              </a:ext>
            </a:extLst>
          </p:cNvPr>
          <p:cNvCxnSpPr/>
          <p:nvPr userDrawn="1"/>
        </p:nvCxnSpPr>
        <p:spPr>
          <a:xfrm>
            <a:off x="3171825" y="457200"/>
            <a:ext cx="0" cy="4320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1641D7B-0A2D-4BB1-A366-38E53A50EE7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5188" y="457200"/>
            <a:ext cx="2435224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296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90AA397-2101-4A70-B8D3-8541F8BA33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94076" y="4038600"/>
            <a:ext cx="2449514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9E1275-FCF1-459F-991C-BA329E568E30}"/>
              </a:ext>
            </a:extLst>
          </p:cNvPr>
          <p:cNvCxnSpPr/>
          <p:nvPr userDrawn="1"/>
        </p:nvCxnSpPr>
        <p:spPr>
          <a:xfrm>
            <a:off x="6086475" y="457200"/>
            <a:ext cx="0" cy="4320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BC4A69A1-FCE3-4A09-B2F6-3F05EFC8A1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30950" y="457200"/>
            <a:ext cx="2435224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296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7DCFF6F-5624-43CB-992D-A9A15C278D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1426" y="4038600"/>
            <a:ext cx="2449514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6E0189-91FD-4811-BEE9-78B3C93512C6}"/>
              </a:ext>
            </a:extLst>
          </p:cNvPr>
          <p:cNvCxnSpPr/>
          <p:nvPr userDrawn="1"/>
        </p:nvCxnSpPr>
        <p:spPr>
          <a:xfrm>
            <a:off x="9013825" y="457200"/>
            <a:ext cx="0" cy="4320000"/>
          </a:xfrm>
          <a:prstGeom prst="line">
            <a:avLst/>
          </a:prstGeom>
          <a:ln w="6350">
            <a:solidFill>
              <a:srgbClr val="505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5E17F586-7CF3-4F8D-B0B1-2463938F4C0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56712" y="457200"/>
            <a:ext cx="2435224" cy="3381375"/>
          </a:xfrm>
          <a:solidFill>
            <a:schemeClr val="tx2">
              <a:lumMod val="20000"/>
              <a:lumOff val="80000"/>
            </a:schemeClr>
          </a:solidFill>
        </p:spPr>
        <p:txBody>
          <a:bodyPr tIns="1296000"/>
          <a:lstStyle>
            <a:lvl1pPr algn="ctr">
              <a:defRPr sz="11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7D14AF8-1472-498A-A689-1E2F6799CD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56712" y="4038600"/>
            <a:ext cx="2419350" cy="847725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460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896"/>
            <a:ext cx="6711950" cy="483454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A51FB-DB38-4837-90B7-21CD244F8C70}"/>
              </a:ext>
            </a:extLst>
          </p:cNvPr>
          <p:cNvCxnSpPr/>
          <p:nvPr userDrawn="1"/>
        </p:nvCxnSpPr>
        <p:spPr>
          <a:xfrm>
            <a:off x="479425" y="1104900"/>
            <a:ext cx="1119663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CD56DE-DD12-4042-A24B-689D9F60DEB8}"/>
              </a:ext>
            </a:extLst>
          </p:cNvPr>
          <p:cNvCxnSpPr/>
          <p:nvPr userDrawn="1"/>
        </p:nvCxnSpPr>
        <p:spPr>
          <a:xfrm>
            <a:off x="479425" y="2914650"/>
            <a:ext cx="1119663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94B333-D9D2-41AF-B703-13749ED01B9C}"/>
              </a:ext>
            </a:extLst>
          </p:cNvPr>
          <p:cNvCxnSpPr/>
          <p:nvPr userDrawn="1"/>
        </p:nvCxnSpPr>
        <p:spPr>
          <a:xfrm>
            <a:off x="479425" y="4705350"/>
            <a:ext cx="1119663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35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Icons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896"/>
            <a:ext cx="6711950" cy="483454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A51FB-DB38-4837-90B7-21CD244F8C70}"/>
              </a:ext>
            </a:extLst>
          </p:cNvPr>
          <p:cNvCxnSpPr/>
          <p:nvPr userDrawn="1"/>
        </p:nvCxnSpPr>
        <p:spPr>
          <a:xfrm>
            <a:off x="479425" y="1104900"/>
            <a:ext cx="1119663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CD56DE-DD12-4042-A24B-689D9F60DEB8}"/>
              </a:ext>
            </a:extLst>
          </p:cNvPr>
          <p:cNvCxnSpPr/>
          <p:nvPr userDrawn="1"/>
        </p:nvCxnSpPr>
        <p:spPr>
          <a:xfrm>
            <a:off x="479425" y="2914650"/>
            <a:ext cx="1119663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94B333-D9D2-41AF-B703-13749ED01B9C}"/>
              </a:ext>
            </a:extLst>
          </p:cNvPr>
          <p:cNvCxnSpPr/>
          <p:nvPr userDrawn="1"/>
        </p:nvCxnSpPr>
        <p:spPr>
          <a:xfrm>
            <a:off x="479425" y="4705350"/>
            <a:ext cx="1119663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90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bg>
      <p:bgPr>
        <a:solidFill>
          <a:srgbClr val="E6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163"/>
            <a:ext cx="4858694" cy="453077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57DB79-C6EC-4871-8A1E-F2CD07968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5413" y="411163"/>
            <a:ext cx="5200650" cy="454025"/>
          </a:xfrm>
        </p:spPr>
        <p:txBody>
          <a:bodyPr/>
          <a:lstStyle>
            <a:lvl1pPr>
              <a:lnSpc>
                <a:spcPts val="3400"/>
              </a:lnSpc>
              <a:defRPr sz="3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5415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896"/>
            <a:ext cx="6711950" cy="483454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97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CEE806A-CF7C-470D-97D3-25538F3A701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7999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425" y="2759301"/>
            <a:ext cx="10363200" cy="1470025"/>
          </a:xfrm>
        </p:spPr>
        <p:txBody>
          <a:bodyPr/>
          <a:lstStyle>
            <a:lvl1pPr algn="l">
              <a:lnSpc>
                <a:spcPts val="57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9425" y="5747131"/>
            <a:ext cx="5616575" cy="76635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38E7908-5FE9-4B2C-AE7A-9702E8173F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85" y="458214"/>
            <a:ext cx="2612141" cy="70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38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43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21661"/>
            <a:ext cx="9264649" cy="1012975"/>
          </a:xfrm>
        </p:spPr>
        <p:txBody>
          <a:bodyPr/>
          <a:lstStyle>
            <a:lvl1pPr>
              <a:lnSpc>
                <a:spcPct val="10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47BD0104-81A8-4F57-AD36-A9408B9586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6857999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59946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pt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0EC1053-FA62-482C-9123-48AE9DD920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12193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321661"/>
            <a:ext cx="9264649" cy="1012975"/>
          </a:xfrm>
        </p:spPr>
        <p:txBody>
          <a:bodyPr/>
          <a:lstStyle>
            <a:lvl1pPr>
              <a:lnSpc>
                <a:spcPct val="100000"/>
              </a:lnSpc>
              <a:defRPr sz="5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E3355-BE8E-48DD-BA96-4AF03DEB3295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41ADC02-752F-47C9-ACFE-DC7E2A43C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740" y="6511066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36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2977376"/>
            <a:ext cx="5148378" cy="3136153"/>
          </a:xfrm>
        </p:spPr>
        <p:txBody>
          <a:bodyPr anchor="b" anchorCtr="0"/>
          <a:lstStyle>
            <a:lvl1pPr>
              <a:lnSpc>
                <a:spcPts val="2700"/>
              </a:lnSpc>
              <a:spcBef>
                <a:spcPts val="0"/>
              </a:spcBef>
              <a:defRPr/>
            </a:lvl1pPr>
            <a:lvl2pPr>
              <a:lnSpc>
                <a:spcPts val="2700"/>
              </a:lnSpc>
              <a:spcBef>
                <a:spcPts val="0"/>
              </a:spcBef>
              <a:defRPr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8A99E4-B315-4225-95D6-345E5C7623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397867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D34D3-5FE2-4A2B-BEFC-FAC6727A5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7867"/>
            <a:ext cx="12192000" cy="46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21E2C-B519-486B-BFF5-9AA5B430078F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11E7EE-D8F6-49B2-8752-A4F75F969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740" y="6511066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73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570291"/>
            <a:ext cx="5148378" cy="3136153"/>
          </a:xfrm>
        </p:spPr>
        <p:txBody>
          <a:bodyPr anchor="t" anchorCtr="0"/>
          <a:lstStyle>
            <a:lvl1pPr>
              <a:lnSpc>
                <a:spcPts val="2700"/>
              </a:lnSpc>
              <a:spcBef>
                <a:spcPts val="0"/>
              </a:spcBef>
              <a:defRPr/>
            </a:lvl1pPr>
            <a:lvl2pPr>
              <a:lnSpc>
                <a:spcPts val="2700"/>
              </a:lnSpc>
              <a:spcBef>
                <a:spcPts val="0"/>
              </a:spcBef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D34D3-5FE2-4A2B-BEFC-FAC6727A5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7867"/>
            <a:ext cx="12192000" cy="46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21E2C-B519-486B-BFF5-9AA5B430078F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11E7EE-D8F6-49B2-8752-A4F75F969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740" y="6511066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51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416911"/>
            <a:ext cx="5148378" cy="1716689"/>
          </a:xfrm>
        </p:spPr>
        <p:txBody>
          <a:bodyPr/>
          <a:lstStyle>
            <a:lvl1pPr>
              <a:lnSpc>
                <a:spcPts val="2700"/>
              </a:lnSpc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8A99E4-B315-4225-95D6-345E5C7623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400800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D34D3-5FE2-4A2B-BEFC-FAC6727A5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97867"/>
            <a:ext cx="12192000" cy="46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021E2C-B519-486B-BFF5-9AA5B430078F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1EA15B7-E4F9-4825-A99A-F4CF9F1AD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740" y="6511066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55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632D8C1-744B-46CE-83F2-FC8210F63A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414192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896"/>
            <a:ext cx="6711950" cy="1553392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79830-E653-4586-AC6F-20840A55BE0E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7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6632D8C1-744B-46CE-83F2-FC8210F63A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6857999"/>
          </a:xfrm>
          <a:solidFill>
            <a:schemeClr val="tx2">
              <a:lumMod val="20000"/>
              <a:lumOff val="80000"/>
            </a:schemeClr>
          </a:solidFill>
        </p:spPr>
        <p:txBody>
          <a:bodyPr tIns="2844000"/>
          <a:lstStyle>
            <a:lvl1pPr algn="ctr">
              <a:defRPr sz="1600"/>
            </a:lvl1pPr>
          </a:lstStyle>
          <a:p>
            <a:r>
              <a:rPr lang="en-GB" dirty="0"/>
              <a:t>INSERT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411896"/>
            <a:ext cx="6711950" cy="1553392"/>
          </a:xfrm>
        </p:spPr>
        <p:txBody>
          <a:bodyPr/>
          <a:lstStyle>
            <a:lvl1pPr>
              <a:lnSpc>
                <a:spcPts val="34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79830-E653-4586-AC6F-20840A55BE0E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48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FBF0D7-A9F9-4255-920E-E4915366813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97867"/>
            <a:ext cx="12191999" cy="46013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6" y="388336"/>
            <a:ext cx="5148378" cy="1012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4340612"/>
            <a:ext cx="5148378" cy="17729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6740" y="6511066"/>
            <a:ext cx="290100" cy="19186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DDBE135E-2566-4748-853C-8A3B78F0FB0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4CF6A-0E47-4A92-9705-AAB0CAB4E00C}"/>
              </a:ext>
            </a:extLst>
          </p:cNvPr>
          <p:cNvSpPr txBox="1"/>
          <p:nvPr userDrawn="1"/>
        </p:nvSpPr>
        <p:spPr>
          <a:xfrm>
            <a:off x="475343" y="6566847"/>
            <a:ext cx="218745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spc="-10" baseline="0" dirty="0">
                <a:solidFill>
                  <a:schemeClr val="bg1"/>
                </a:solidFill>
              </a:rPr>
              <a:t>Trinity College Dublin, The University of Dublin</a:t>
            </a:r>
            <a:endParaRPr lang="en-GB" sz="900" spc="-1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75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9" r:id="rId4"/>
    <p:sldLayoutId id="2147483667" r:id="rId5"/>
    <p:sldLayoutId id="2147483680" r:id="rId6"/>
    <p:sldLayoutId id="2147483668" r:id="rId7"/>
    <p:sldLayoutId id="2147483664" r:id="rId8"/>
    <p:sldLayoutId id="2147483678" r:id="rId9"/>
    <p:sldLayoutId id="2147483677" r:id="rId10"/>
    <p:sldLayoutId id="2147483674" r:id="rId11"/>
    <p:sldLayoutId id="2147483666" r:id="rId12"/>
    <p:sldLayoutId id="2147483670" r:id="rId13"/>
    <p:sldLayoutId id="2147483669" r:id="rId14"/>
    <p:sldLayoutId id="2147483671" r:id="rId15"/>
    <p:sldLayoutId id="2147483672" r:id="rId16"/>
    <p:sldLayoutId id="2147483675" r:id="rId17"/>
    <p:sldLayoutId id="2147483673" r:id="rId18"/>
    <p:sldLayoutId id="2147483679" r:id="rId19"/>
    <p:sldLayoutId id="2147483660" r:id="rId20"/>
  </p:sldLayoutIdLst>
  <p:hf hdr="0" ftr="0" dt="0"/>
  <p:txStyles>
    <p:titleStyle>
      <a:lvl1pPr algn="l" defTabSz="914377" rtl="0" eaLnBrk="1" latinLnBrk="0" hangingPunct="1">
        <a:lnSpc>
          <a:spcPts val="37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spcBef>
          <a:spcPts val="0"/>
        </a:spcBef>
        <a:buFont typeface="Arial" pitchFamily="34" charset="0"/>
        <a:buNone/>
        <a:defRPr sz="2400" kern="1200">
          <a:solidFill>
            <a:srgbClr val="50555A"/>
          </a:solidFill>
          <a:latin typeface="+mn-lt"/>
          <a:ea typeface="+mn-ea"/>
          <a:cs typeface="+mn-cs"/>
        </a:defRPr>
      </a:lvl1pPr>
      <a:lvl2pPr marL="342900" indent="-342900" algn="l" defTabSz="914377" rtl="0" eaLnBrk="1" latinLnBrk="0" hangingPunct="1">
        <a:spcBef>
          <a:spcPct val="20000"/>
        </a:spcBef>
        <a:buClr>
          <a:schemeClr val="tx2"/>
        </a:buClr>
        <a:buFont typeface="Source Sans Pro" panose="020B0503030403020204" pitchFamily="34" charset="0"/>
        <a:buChar char="—"/>
        <a:defRPr sz="2400" kern="1200">
          <a:solidFill>
            <a:srgbClr val="50555A"/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rgbClr val="50555A"/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rgbClr val="50555A"/>
          </a:solidFill>
          <a:latin typeface="+mn-lt"/>
          <a:ea typeface="+mn-ea"/>
          <a:cs typeface="+mn-cs"/>
        </a:defRPr>
      </a:lvl4pPr>
      <a:lvl5pPr marL="1828755" indent="0" algn="l" defTabSz="914377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rgbClr val="50555A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02" userDrawn="1">
          <p15:clr>
            <a:srgbClr val="F26B43"/>
          </p15:clr>
        </p15:guide>
        <p15:guide id="3" orient="horz" userDrawn="1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A picture of a blurred man descending the spiral staircase in the Business School. ">
            <a:extLst>
              <a:ext uri="{FF2B5EF4-FFF2-40B4-BE49-F238E27FC236}">
                <a16:creationId xmlns:a16="http://schemas.microsoft.com/office/drawing/2014/main" id="{88D2ED48-CC50-448C-B0D4-27BCB86968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1999" cy="685799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8BA9D6-2880-46C1-A829-092EE531D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AACD">
                  <a:alpha val="90237"/>
                </a:srgbClr>
              </a:gs>
              <a:gs pos="60000">
                <a:srgbClr val="0569B9">
                  <a:alpha val="90158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531199-5E5C-4B61-AF03-62A085661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62" y="1617468"/>
            <a:ext cx="6586394" cy="1261040"/>
          </a:xfrm>
        </p:spPr>
        <p:txBody>
          <a:bodyPr/>
          <a:lstStyle/>
          <a:p>
            <a:r>
              <a:rPr lang="en-GB" dirty="0"/>
              <a:t>Replication: </a:t>
            </a:r>
            <a:r>
              <a:rPr lang="en-IE" b="1" dirty="0"/>
              <a:t>Incorporating Multiple Linear Regression in Predicting House Price. </a:t>
            </a:r>
            <a:br>
              <a:rPr lang="en-IE" dirty="0"/>
            </a:b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669C41-64C9-4D99-8BB4-54B282CAB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Caoimhe Ni Mhaonaigh </a:t>
            </a:r>
          </a:p>
          <a:p>
            <a:pPr lvl="1"/>
            <a:r>
              <a:rPr lang="en-GB" dirty="0"/>
              <a:t>11</a:t>
            </a:r>
            <a:r>
              <a:rPr lang="en-GB" baseline="30000" dirty="0"/>
              <a:t>th</a:t>
            </a:r>
            <a:r>
              <a:rPr lang="en-GB" dirty="0"/>
              <a:t> April 2022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A03C713-3CE4-4413-90A9-4BD26A277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85" y="458214"/>
            <a:ext cx="2612141" cy="701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5DB28-FE49-B540-B38A-9001F2CC6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18" y="632088"/>
            <a:ext cx="4200368" cy="56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3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91E7A82-AC57-2C40-A43F-F1438DA3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Slide Option 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230077-0683-4DEC-A2FB-03A88A0F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0" y="511122"/>
            <a:ext cx="10773930" cy="423811"/>
          </a:xfrm>
        </p:spPr>
        <p:txBody>
          <a:bodyPr/>
          <a:lstStyle/>
          <a:p>
            <a:pPr algn="ctr"/>
            <a:r>
              <a:rPr lang="en-IE" sz="4400" dirty="0">
                <a:solidFill>
                  <a:schemeClr val="tx1"/>
                </a:solidFill>
              </a:rPr>
              <a:t>The Study </a:t>
            </a:r>
          </a:p>
          <a:p>
            <a:endParaRPr lang="en-IE" b="1" dirty="0"/>
          </a:p>
          <a:p>
            <a:pPr marL="342900" indent="-342900">
              <a:buClr>
                <a:srgbClr val="0569B9"/>
              </a:buClr>
              <a:buFont typeface="Arial" panose="020B0604020202020204" pitchFamily="34" charset="0"/>
              <a:buChar char="•"/>
            </a:pPr>
            <a:r>
              <a:rPr lang="en-IE" dirty="0"/>
              <a:t>The data: “</a:t>
            </a:r>
            <a:r>
              <a:rPr lang="en-IE" dirty="0" err="1"/>
              <a:t>AmesHousing.csv</a:t>
            </a:r>
            <a:r>
              <a:rPr lang="en-IE" dirty="0"/>
              <a:t>” 80 explanatory variables used to predict house price in Iowa USA. </a:t>
            </a:r>
            <a:endParaRPr lang="en-IE" b="1" dirty="0"/>
          </a:p>
          <a:p>
            <a:pPr marL="342900" indent="-342900">
              <a:buClr>
                <a:srgbClr val="0569B9"/>
              </a:buClr>
              <a:buFont typeface="Arial" panose="020B0604020202020204" pitchFamily="34" charset="0"/>
              <a:buChar char="•"/>
            </a:pPr>
            <a:r>
              <a:rPr lang="en-IE" dirty="0"/>
              <a:t>The methodology: </a:t>
            </a:r>
          </a:p>
          <a:p>
            <a:pPr marL="1600177" lvl="2" indent="-342900">
              <a:buClr>
                <a:srgbClr val="0569B9"/>
              </a:buClr>
              <a:buFont typeface="Courier New" panose="02070309020205020404" pitchFamily="49" charset="0"/>
              <a:buChar char="o"/>
            </a:pPr>
            <a:r>
              <a:rPr lang="en-IE" dirty="0"/>
              <a:t>   Random Forest for best predictors. </a:t>
            </a:r>
          </a:p>
          <a:p>
            <a:pPr marL="1600177" lvl="2" indent="-342900">
              <a:buClr>
                <a:srgbClr val="0569B9"/>
              </a:buClr>
              <a:buFont typeface="Courier New" panose="02070309020205020404" pitchFamily="49" charset="0"/>
              <a:buChar char="o"/>
            </a:pPr>
            <a:r>
              <a:rPr lang="en-IE" dirty="0"/>
              <a:t>   Highly correlated dropped</a:t>
            </a:r>
          </a:p>
          <a:p>
            <a:pPr marL="1600177" lvl="2" indent="-342900">
              <a:buClr>
                <a:srgbClr val="0569B9"/>
              </a:buClr>
              <a:buFont typeface="Courier New" panose="02070309020205020404" pitchFamily="49" charset="0"/>
              <a:buChar char="o"/>
            </a:pPr>
            <a:r>
              <a:rPr lang="en-IE" dirty="0"/>
              <a:t>  Assumptions of linear regression checked. </a:t>
            </a:r>
          </a:p>
          <a:p>
            <a:pPr marL="1600177" lvl="2" indent="-342900">
              <a:buClr>
                <a:srgbClr val="0569B9"/>
              </a:buClr>
              <a:buFont typeface="Courier New" panose="02070309020205020404" pitchFamily="49" charset="0"/>
              <a:buChar char="o"/>
            </a:pPr>
            <a:endParaRPr lang="en-IE" dirty="0"/>
          </a:p>
          <a:p>
            <a:pPr marL="342900" indent="-342900">
              <a:buClr>
                <a:srgbClr val="0569B9"/>
              </a:buClr>
              <a:buFont typeface="Arial" panose="020B0604020202020204" pitchFamily="34" charset="0"/>
              <a:buChar char="•"/>
            </a:pPr>
            <a:r>
              <a:rPr lang="en-IE" dirty="0"/>
              <a:t>The findings: R squared: 0.9283 (RSE= 0.94) (RMSE=0.12792) </a:t>
            </a:r>
          </a:p>
          <a:p>
            <a:pPr marL="342900" indent="-342900">
              <a:buClr>
                <a:srgbClr val="0569B9"/>
              </a:buClr>
              <a:buFont typeface="Arial" panose="020B0604020202020204" pitchFamily="34" charset="0"/>
              <a:buChar char="•"/>
            </a:pPr>
            <a:endParaRPr lang="en-IE" dirty="0"/>
          </a:p>
          <a:p>
            <a:pPr marL="342900" indent="-342900">
              <a:buClr>
                <a:srgbClr val="0569B9"/>
              </a:buClr>
              <a:buFont typeface="Arial" panose="020B0604020202020204" pitchFamily="34" charset="0"/>
              <a:buChar char="•"/>
            </a:pPr>
            <a:r>
              <a:rPr lang="en-IE" dirty="0"/>
              <a:t>Conclusion: “Results show that multiple linear regression can precisely predict the house prices with big dataset and large number of both categorical and numerical   predictors”. 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GB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2E866-3B4C-4158-A5D7-CFF6EFC64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891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F8D9-FE1C-C94F-8B87-8AB3E9DF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88336"/>
            <a:ext cx="10202429" cy="1012975"/>
          </a:xfrm>
        </p:spPr>
        <p:txBody>
          <a:bodyPr/>
          <a:lstStyle/>
          <a:p>
            <a:pPr algn="ctr"/>
            <a:r>
              <a:rPr lang="en-GB" sz="4400" dirty="0"/>
              <a:t>The Replication  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F52-75F7-0241-9570-6C3632C3C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33" y="1267837"/>
            <a:ext cx="9886211" cy="3781997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GB" spc="3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spc="300" dirty="0"/>
              <a:t>Replaced NA’s with mean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spc="300" dirty="0"/>
              <a:t>Log transformation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spc="300" dirty="0"/>
              <a:t>Highly correlation features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spc="300" dirty="0"/>
              <a:t>Random forest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spc="300" dirty="0"/>
              <a:t>Multiple linear regression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C567-3D25-5F4E-980E-C453C1A15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D1AA8-DA0D-A142-902D-11ED7BA8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8" y="3741930"/>
            <a:ext cx="3475178" cy="2380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0E4E7-ECE7-BD43-8EEB-6DCA1A5E4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283" y="388336"/>
            <a:ext cx="3049127" cy="27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F8D9-FE1C-C94F-8B87-8AB3E9DF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88336"/>
            <a:ext cx="11072108" cy="641811"/>
          </a:xfrm>
        </p:spPr>
        <p:txBody>
          <a:bodyPr/>
          <a:lstStyle/>
          <a:p>
            <a:pPr algn="ctr"/>
            <a:r>
              <a:rPr lang="en-GB" sz="4400" dirty="0"/>
              <a:t>3: Highly Correlated Features 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F52-75F7-0241-9570-6C3632C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C567-3D25-5F4E-980E-C453C1A15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FF659AF-612C-1341-9909-E0E65745BE6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1003" r="1003"/>
          <a:stretch>
            <a:fillRect/>
          </a:stretch>
        </p:blipFill>
        <p:spPr>
          <a:xfrm>
            <a:off x="99097" y="1551041"/>
            <a:ext cx="5664329" cy="3980265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5451E7-DF83-C040-9FE7-632F7AC591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695" y="1422568"/>
            <a:ext cx="4946261" cy="244101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0EB7AF-61DA-6743-804E-BF2DFADFB621}"/>
              </a:ext>
            </a:extLst>
          </p:cNvPr>
          <p:cNvSpPr txBox="1"/>
          <p:nvPr/>
        </p:nvSpPr>
        <p:spPr>
          <a:xfrm>
            <a:off x="6383051" y="4443039"/>
            <a:ext cx="50836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The study goes on to include 5 of these variables in the Multiple Linear Regression.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3137C-81FB-CF44-A776-B7D5BB16B354}"/>
              </a:ext>
            </a:extLst>
          </p:cNvPr>
          <p:cNvSpPr txBox="1"/>
          <p:nvPr/>
        </p:nvSpPr>
        <p:spPr>
          <a:xfrm>
            <a:off x="1776846" y="5704610"/>
            <a:ext cx="315883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50" dirty="0"/>
              <a:t> Plot  showing features with a Correlation  of over 0.5 </a:t>
            </a:r>
          </a:p>
        </p:txBody>
      </p:sp>
    </p:spTree>
    <p:extLst>
      <p:ext uri="{BB962C8B-B14F-4D97-AF65-F5344CB8AC3E}">
        <p14:creationId xmlns:p14="http://schemas.microsoft.com/office/powerpoint/2010/main" val="210265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F8D9-FE1C-C94F-8B87-8AB3E9DF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88336"/>
            <a:ext cx="11072108" cy="641811"/>
          </a:xfrm>
        </p:spPr>
        <p:txBody>
          <a:bodyPr/>
          <a:lstStyle/>
          <a:p>
            <a:pPr algn="ctr"/>
            <a:r>
              <a:rPr lang="en-GB" sz="4400" dirty="0"/>
              <a:t>4.1: Random Forest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F52-75F7-0241-9570-6C3632C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C567-3D25-5F4E-980E-C453C1A15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3F8EE-A9DA-8E46-BA0C-84A69747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2" y="973293"/>
            <a:ext cx="5149271" cy="4808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DA8A5-10A3-804E-8189-C76BF273A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271"/>
          <a:stretch/>
        </p:blipFill>
        <p:spPr>
          <a:xfrm>
            <a:off x="6831236" y="1082414"/>
            <a:ext cx="3351159" cy="3588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687FE4-DAC3-5C49-ADD4-45FF55F472F0}"/>
              </a:ext>
            </a:extLst>
          </p:cNvPr>
          <p:cNvSpPr txBox="1"/>
          <p:nvPr/>
        </p:nvSpPr>
        <p:spPr>
          <a:xfrm>
            <a:off x="1869313" y="5856660"/>
            <a:ext cx="3200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Random forest using the unprocessed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5C473D-DF8C-2E4A-8560-7BEB767C0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05" y="4937587"/>
            <a:ext cx="4008004" cy="11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F8D9-FE1C-C94F-8B87-8AB3E9DF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388336"/>
            <a:ext cx="11072108" cy="641811"/>
          </a:xfrm>
        </p:spPr>
        <p:txBody>
          <a:bodyPr/>
          <a:lstStyle/>
          <a:p>
            <a:pPr algn="ctr"/>
            <a:r>
              <a:rPr lang="en-GB" sz="4400" dirty="0"/>
              <a:t>4.2: Random Forest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F52-75F7-0241-9570-6C3632C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C567-3D25-5F4E-980E-C453C1A15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87FE4-DAC3-5C49-ADD4-45FF55F472F0}"/>
              </a:ext>
            </a:extLst>
          </p:cNvPr>
          <p:cNvSpPr txBox="1"/>
          <p:nvPr/>
        </p:nvSpPr>
        <p:spPr>
          <a:xfrm>
            <a:off x="1869313" y="5746173"/>
            <a:ext cx="375849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Random forest using the processed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5E4473-D40D-2846-B144-1E87EBA6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8" y="1030147"/>
            <a:ext cx="5292609" cy="4665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FA6ACF-4176-6442-BC98-C98212070F04}"/>
              </a:ext>
            </a:extLst>
          </p:cNvPr>
          <p:cNvSpPr txBox="1"/>
          <p:nvPr/>
        </p:nvSpPr>
        <p:spPr>
          <a:xfrm>
            <a:off x="6548299" y="1390093"/>
            <a:ext cx="477981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This now takes into account the assumptions of Linear Regression. </a:t>
            </a:r>
          </a:p>
          <a:p>
            <a:pPr algn="l"/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 algn="l">
              <a:buClr>
                <a:srgbClr val="0569B9"/>
              </a:buClr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Linearity </a:t>
            </a:r>
          </a:p>
          <a:p>
            <a:pPr marL="342900" indent="-342900" algn="l">
              <a:buClr>
                <a:srgbClr val="0569B9"/>
              </a:buClr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Homoscedastic</a:t>
            </a:r>
          </a:p>
          <a:p>
            <a:pPr marL="342900" indent="-342900" algn="l">
              <a:buClr>
                <a:srgbClr val="0569B9"/>
              </a:buClr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Independence  </a:t>
            </a:r>
          </a:p>
          <a:p>
            <a:pPr marL="342900" indent="-342900" algn="l">
              <a:buAutoNum type="arabicPeriod"/>
            </a:pP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3637A2-6E51-9140-A6CD-C87A798C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254" y="2405755"/>
            <a:ext cx="2515586" cy="1633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DE8153-7A6E-1A44-AAB6-12B04DFD3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99" y="4095321"/>
            <a:ext cx="2572819" cy="16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C567-3D25-5F4E-980E-C453C1A1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E135E-2566-4748-853C-8A3B78F0FB00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7F8D9-FE1C-C94F-8B87-8AB3E9DFF7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030" y="229560"/>
            <a:ext cx="12083970" cy="1012825"/>
          </a:xfrm>
        </p:spPr>
        <p:txBody>
          <a:bodyPr/>
          <a:lstStyle/>
          <a:p>
            <a:pPr algn="ctr"/>
            <a:r>
              <a:rPr lang="en-US" sz="3600" dirty="0"/>
              <a:t>5: Multiple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A0F52-75F7-0241-9570-6C3632C3CB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70038"/>
            <a:ext cx="5148263" cy="3136900"/>
          </a:xfrm>
        </p:spPr>
        <p:txBody>
          <a:bodyPr/>
          <a:lstStyle/>
          <a:p>
            <a:endParaRPr lang="en-GB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FB6EE-C32D-434F-BE67-50E965A73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"/>
          <a:stretch/>
        </p:blipFill>
        <p:spPr>
          <a:xfrm>
            <a:off x="6613879" y="1462068"/>
            <a:ext cx="4156364" cy="4228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DDB82-55A7-7A43-B050-FBCBDCE82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60" y="1861560"/>
            <a:ext cx="4047259" cy="600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C62B21-1A24-6C47-8E55-92C7C06AA285}"/>
              </a:ext>
            </a:extLst>
          </p:cNvPr>
          <p:cNvSpPr txBox="1"/>
          <p:nvPr/>
        </p:nvSpPr>
        <p:spPr>
          <a:xfrm>
            <a:off x="6613879" y="1026941"/>
            <a:ext cx="18184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Zipped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9D628-05B7-1D45-A6B5-40C11587FD68}"/>
              </a:ext>
            </a:extLst>
          </p:cNvPr>
          <p:cNvSpPr txBox="1"/>
          <p:nvPr/>
        </p:nvSpPr>
        <p:spPr>
          <a:xfrm>
            <a:off x="627393" y="1113209"/>
            <a:ext cx="45992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Model using the top 12 Features of the Random Forest </a:t>
            </a:r>
          </a:p>
          <a:p>
            <a:pPr algn="l"/>
            <a:r>
              <a:rPr lang="en-US" sz="1600" dirty="0"/>
              <a:t>and all the categories of the categorical variables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54F6A-EACF-424F-BDF8-D8EBFF834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59"/>
          <a:stretch/>
        </p:blipFill>
        <p:spPr>
          <a:xfrm>
            <a:off x="220853" y="3333032"/>
            <a:ext cx="5929162" cy="15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06955"/>
      </p:ext>
    </p:extLst>
  </p:cSld>
  <p:clrMapOvr>
    <a:masterClrMapping/>
  </p:clrMapOvr>
</p:sld>
</file>

<file path=ppt/theme/theme1.xml><?xml version="1.0" encoding="utf-8"?>
<a:theme xmlns:a="http://schemas.openxmlformats.org/drawingml/2006/main" name="TCD">
  <a:themeElements>
    <a:clrScheme name="TCD">
      <a:dk1>
        <a:srgbClr val="0569B9"/>
      </a:dk1>
      <a:lt1>
        <a:sysClr val="window" lastClr="FFFFFF"/>
      </a:lt1>
      <a:dk2>
        <a:srgbClr val="50555A"/>
      </a:dk2>
      <a:lt2>
        <a:srgbClr val="FFFFFF"/>
      </a:lt2>
      <a:accent1>
        <a:srgbClr val="0569B9"/>
      </a:accent1>
      <a:accent2>
        <a:srgbClr val="00AACD"/>
      </a:accent2>
      <a:accent3>
        <a:srgbClr val="00B4AA"/>
      </a:accent3>
      <a:accent4>
        <a:srgbClr val="32D732"/>
      </a:accent4>
      <a:accent5>
        <a:srgbClr val="FF641E"/>
      </a:accent5>
      <a:accent6>
        <a:srgbClr val="823278"/>
      </a:accent6>
      <a:hlink>
        <a:srgbClr val="0569B9"/>
      </a:hlink>
      <a:folHlink>
        <a:srgbClr val="0569B9"/>
      </a:folHlink>
    </a:clrScheme>
    <a:fontScheme name="TCD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900" dirty="0" smtClean="0"/>
        </a:defPPr>
      </a:lstStyle>
    </a:txDef>
  </a:objectDefaults>
  <a:extraClrSchemeLst/>
  <a:custClrLst>
    <a:custClr name="0569B9">
      <a:srgbClr val="0569B9"/>
    </a:custClr>
    <a:custClr name="00AACD">
      <a:srgbClr val="00AACD"/>
    </a:custClr>
    <a:custClr name="50555A">
      <a:srgbClr val="50555A"/>
    </a:custClr>
    <a:custClr name="00B4AA">
      <a:srgbClr val="00B4AA"/>
    </a:custClr>
    <a:custClr name="32D732">
      <a:srgbClr val="32D732"/>
    </a:custClr>
    <a:custClr name="96D700">
      <a:srgbClr val="96D700"/>
    </a:custClr>
    <a:custClr name="D2E100">
      <a:srgbClr val="D2E100"/>
    </a:custClr>
    <a:custClr name="FFD200">
      <a:srgbClr val="FFD200"/>
    </a:custClr>
    <a:custClr name="C8AA78">
      <a:srgbClr val="C8AA78"/>
    </a:custClr>
    <a:custClr name="FF641E">
      <a:srgbClr val="FF641E"/>
    </a:custClr>
    <a:custClr name="DC281E">
      <a:srgbClr val="DC281E"/>
    </a:custClr>
    <a:custClr name="823278">
      <a:srgbClr val="823278"/>
    </a:custClr>
    <a:custClr name="001E69">
      <a:srgbClr val="001E69"/>
    </a:custClr>
  </a:custClrLst>
  <a:extLst>
    <a:ext uri="{05A4C25C-085E-4340-85A3-A5531E510DB2}">
      <thm15:themeFamily xmlns:thm15="http://schemas.microsoft.com/office/thememl/2012/main" name="TCD PowerPoint Template.potx" id="{3FD4EF08-68AF-4013-B6EE-8C410FDC55A0}" vid="{3B775C0D-229C-45E1-96B9-EF40D71C8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TCD</Template>
  <TotalTime>1925</TotalTime>
  <Words>229</Words>
  <Application>Microsoft Macintosh PowerPoint</Application>
  <PresentationFormat>Widescreen</PresentationFormat>
  <Paragraphs>54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 New</vt:lpstr>
      <vt:lpstr>Source Sans Pro</vt:lpstr>
      <vt:lpstr>TCD</vt:lpstr>
      <vt:lpstr>Replication: Incorporating Multiple Linear Regression in Predicting House Price.  </vt:lpstr>
      <vt:lpstr>Quote Slide Option 2</vt:lpstr>
      <vt:lpstr>The Replication  </vt:lpstr>
      <vt:lpstr>3: Highly Correlated Features </vt:lpstr>
      <vt:lpstr>4.1: Random Forest</vt:lpstr>
      <vt:lpstr>4.2: Random Forest</vt:lpstr>
      <vt:lpstr>5: Multiple Linear Regression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 consectetuer adipiscing</dc:title>
  <dc:creator>keith@detail.ie</dc:creator>
  <cp:lastModifiedBy>Caoimhe Ni Mhaonaigh</cp:lastModifiedBy>
  <cp:revision>53</cp:revision>
  <dcterms:created xsi:type="dcterms:W3CDTF">2021-05-20T08:55:03Z</dcterms:created>
  <dcterms:modified xsi:type="dcterms:W3CDTF">2022-04-11T13:54:54Z</dcterms:modified>
</cp:coreProperties>
</file>